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notesMasterIdLst>
    <p:notesMasterId r:id="rId18"/>
  </p:notesMasterIdLst>
  <p:sldIdLst>
    <p:sldId id="256" r:id="rId2"/>
    <p:sldId id="264" r:id="rId3"/>
    <p:sldId id="268" r:id="rId4"/>
    <p:sldId id="269" r:id="rId5"/>
    <p:sldId id="280" r:id="rId6"/>
    <p:sldId id="281" r:id="rId7"/>
    <p:sldId id="271" r:id="rId8"/>
    <p:sldId id="282" r:id="rId9"/>
    <p:sldId id="283" r:id="rId10"/>
    <p:sldId id="284" r:id="rId11"/>
    <p:sldId id="285" r:id="rId12"/>
    <p:sldId id="286" r:id="rId13"/>
    <p:sldId id="273" r:id="rId14"/>
    <p:sldId id="290" r:id="rId15"/>
    <p:sldId id="276" r:id="rId16"/>
    <p:sldId id="26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F3D4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4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FBE00-8247-184E-B844-A07531050AA6}" type="datetimeFigureOut">
              <a:rPr lang="en-US" smtClean="0"/>
              <a:t>12/18/15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4F1CDA-8C2E-1B42-8103-10B0F100C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71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1">
          <a:gsLst>
            <a:gs pos="0">
              <a:schemeClr val="accent4">
                <a:lumMod val="40000"/>
                <a:lumOff val="60000"/>
              </a:schemeClr>
            </a:gs>
            <a:gs pos="54000">
              <a:schemeClr val="accent4">
                <a:lumMod val="20000"/>
                <a:lumOff val="80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29" y="7132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Line 47"/>
          <p:cNvSpPr>
            <a:spLocks noChangeShapeType="1"/>
          </p:cNvSpPr>
          <p:nvPr userDrawn="1"/>
        </p:nvSpPr>
        <p:spPr bwMode="auto">
          <a:xfrm>
            <a:off x="12829" y="850382"/>
            <a:ext cx="9144000" cy="0"/>
          </a:xfrm>
          <a:prstGeom prst="line">
            <a:avLst/>
          </a:prstGeom>
          <a:noFill/>
          <a:ln w="127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131" y="825036"/>
            <a:ext cx="913117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VN Flag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9" y="7132"/>
            <a:ext cx="1202500" cy="800209"/>
          </a:xfrm>
          <a:prstGeom prst="rect">
            <a:avLst/>
          </a:prstGeom>
        </p:spPr>
      </p:pic>
      <p:pic>
        <p:nvPicPr>
          <p:cNvPr id="9" name="Picture 8" descr="DN Flag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0125" y="12958"/>
            <a:ext cx="1193744" cy="794383"/>
          </a:xfrm>
          <a:prstGeom prst="rect">
            <a:avLst/>
          </a:prstGeom>
        </p:spPr>
      </p:pic>
      <p:pic>
        <p:nvPicPr>
          <p:cNvPr id="10" name="Picture 9" descr="HU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328" y="12968"/>
            <a:ext cx="715917" cy="794373"/>
          </a:xfrm>
          <a:prstGeom prst="rect">
            <a:avLst/>
          </a:prstGeom>
        </p:spPr>
      </p:pic>
      <p:pic>
        <p:nvPicPr>
          <p:cNvPr id="12" name="Picture 11" descr="DFC logo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7249" y="20090"/>
            <a:ext cx="902875" cy="79991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1931246" y="142537"/>
            <a:ext cx="511600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accent3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Black"/>
                <a:cs typeface="Arial Black"/>
              </a:rPr>
              <a:t>CPIS</a:t>
            </a:r>
            <a:r>
              <a:rPr lang="en-US" sz="3200">
                <a:latin typeface="Arial Black"/>
                <a:cs typeface="Arial Black"/>
              </a:rPr>
              <a:t> – </a:t>
            </a:r>
            <a:r>
              <a:rPr lang="en-US" sz="3200">
                <a:solidFill>
                  <a:srgbClr val="0000FF"/>
                </a:solidFill>
                <a:latin typeface="Arial Black"/>
                <a:cs typeface="Arial Black"/>
              </a:rPr>
              <a:t>11-P04-VIE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3">
                <a:lumMod val="40000"/>
                <a:lumOff val="6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-9969"/>
            <a:ext cx="9144000" cy="68580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950" y="89647"/>
            <a:ext cx="8775161" cy="7184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50" y="1090354"/>
            <a:ext cx="8775161" cy="5446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000" b="1" kern="1200">
          <a:solidFill>
            <a:schemeClr val="accent2">
              <a:lumMod val="50000"/>
            </a:schemeClr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Calisto MT"/>
          <a:ea typeface="+mj-ea"/>
          <a:cs typeface="Calisto MT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800" kern="1200">
          <a:solidFill>
            <a:srgbClr val="000090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Times New Roman"/>
          <a:ea typeface="+mn-ea"/>
          <a:cs typeface="Times New Roman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400" kern="1200">
          <a:solidFill>
            <a:srgbClr val="000090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Times New Roman"/>
          <a:ea typeface="+mn-ea"/>
          <a:cs typeface="Times New Roman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rgbClr val="000090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Times New Roman"/>
          <a:ea typeface="+mn-ea"/>
          <a:cs typeface="Times New Roman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000" kern="1200">
          <a:solidFill>
            <a:srgbClr val="000090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Times New Roman"/>
          <a:ea typeface="+mn-ea"/>
          <a:cs typeface="Times New Roman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rgbClr val="000090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Times New Roman"/>
          <a:ea typeface="+mn-ea"/>
          <a:cs typeface="Times New Roman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anida.vnu.edu.vn/cpis/en/cat/17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640" y="1591733"/>
            <a:ext cx="8875366" cy="3979336"/>
          </a:xfrm>
        </p:spPr>
        <p:txBody>
          <a:bodyPr anchor="ctr" anchorCtr="0"/>
          <a:lstStyle/>
          <a:p>
            <a:pPr>
              <a:lnSpc>
                <a:spcPct val="100000"/>
              </a:lnSpc>
            </a:pPr>
            <a:r>
              <a:rPr lang="en-GB" sz="3200" dirty="0" smtClean="0">
                <a:solidFill>
                  <a:srgbClr val="FF0000"/>
                </a:solidFill>
                <a:latin typeface="Arial Narrow"/>
                <a:ea typeface="ＭＳ Ｐゴシック" charset="0"/>
                <a:cs typeface="Arial Narrow"/>
              </a:rPr>
              <a:t>C</a:t>
            </a:r>
            <a:r>
              <a:rPr lang="en-GB" sz="3200" dirty="0" smtClean="0">
                <a:solidFill>
                  <a:srgbClr val="008000"/>
                </a:solidFill>
                <a:latin typeface="Arial Narrow"/>
                <a:ea typeface="ＭＳ Ｐゴシック" charset="0"/>
                <a:cs typeface="Arial Narrow"/>
              </a:rPr>
              <a:t>limate </a:t>
            </a:r>
            <a:r>
              <a:rPr lang="en-GB" sz="3200" dirty="0">
                <a:solidFill>
                  <a:srgbClr val="008000"/>
                </a:solidFill>
                <a:latin typeface="Arial Narrow"/>
                <a:ea typeface="ＭＳ Ｐゴシック" charset="0"/>
                <a:cs typeface="Arial Narrow"/>
              </a:rPr>
              <a:t>Change-Induced Water Disaster and </a:t>
            </a:r>
            <a:r>
              <a:rPr lang="en-GB" sz="3200" dirty="0">
                <a:solidFill>
                  <a:srgbClr val="FF0000"/>
                </a:solidFill>
                <a:latin typeface="Arial Narrow"/>
                <a:ea typeface="ＭＳ Ｐゴシック" charset="0"/>
                <a:cs typeface="Arial Narrow"/>
              </a:rPr>
              <a:t>P</a:t>
            </a:r>
            <a:r>
              <a:rPr lang="en-GB" sz="3200" dirty="0">
                <a:solidFill>
                  <a:srgbClr val="008000"/>
                </a:solidFill>
                <a:latin typeface="Arial Narrow"/>
                <a:ea typeface="ＭＳ Ｐゴシック" charset="0"/>
                <a:cs typeface="Arial Narrow"/>
              </a:rPr>
              <a:t>articipatory </a:t>
            </a:r>
            <a:r>
              <a:rPr lang="en-GB" sz="3200" dirty="0">
                <a:solidFill>
                  <a:srgbClr val="FF0000"/>
                </a:solidFill>
                <a:latin typeface="Arial Narrow"/>
                <a:ea typeface="ＭＳ Ｐゴシック" charset="0"/>
                <a:cs typeface="Arial Narrow"/>
              </a:rPr>
              <a:t>I</a:t>
            </a:r>
            <a:r>
              <a:rPr lang="en-GB" sz="3200" dirty="0">
                <a:solidFill>
                  <a:srgbClr val="008000"/>
                </a:solidFill>
                <a:latin typeface="Arial Narrow"/>
                <a:ea typeface="ＭＳ Ｐゴシック" charset="0"/>
                <a:cs typeface="Arial Narrow"/>
              </a:rPr>
              <a:t>nformation </a:t>
            </a:r>
            <a:r>
              <a:rPr lang="en-GB" sz="3200" dirty="0">
                <a:solidFill>
                  <a:srgbClr val="FF0000"/>
                </a:solidFill>
                <a:latin typeface="Arial Narrow"/>
                <a:ea typeface="ＭＳ Ｐゴシック" charset="0"/>
                <a:cs typeface="Arial Narrow"/>
              </a:rPr>
              <a:t>S</a:t>
            </a:r>
            <a:r>
              <a:rPr lang="en-GB" sz="3200" dirty="0">
                <a:solidFill>
                  <a:srgbClr val="008000"/>
                </a:solidFill>
                <a:latin typeface="Arial Narrow"/>
                <a:ea typeface="ＭＳ Ｐゴシック" charset="0"/>
                <a:cs typeface="Arial Narrow"/>
              </a:rPr>
              <a:t>ystem for Vulnerability Reduction in North Central Vietnam (</a:t>
            </a:r>
            <a:r>
              <a:rPr lang="en-GB" sz="3200" dirty="0">
                <a:solidFill>
                  <a:srgbClr val="FF0000"/>
                </a:solidFill>
                <a:latin typeface="Arial Narrow"/>
                <a:ea typeface="ＭＳ Ｐゴシック" charset="0"/>
                <a:cs typeface="Arial Narrow"/>
              </a:rPr>
              <a:t>CPIS</a:t>
            </a:r>
            <a:r>
              <a:rPr lang="en-GB" sz="3200" dirty="0" smtClean="0">
                <a:solidFill>
                  <a:srgbClr val="008000"/>
                </a:solidFill>
                <a:latin typeface="Arial Narrow"/>
                <a:ea typeface="ＭＳ Ｐゴシック" charset="0"/>
                <a:cs typeface="Arial Narrow"/>
              </a:rPr>
              <a:t>)</a:t>
            </a:r>
            <a:br>
              <a:rPr lang="en-GB" sz="3200" dirty="0" smtClean="0">
                <a:solidFill>
                  <a:srgbClr val="008000"/>
                </a:solidFill>
                <a:latin typeface="Arial Narrow"/>
                <a:ea typeface="ＭＳ Ｐゴシック" charset="0"/>
                <a:cs typeface="Arial Narrow"/>
              </a:rPr>
            </a:br>
            <a:r>
              <a:rPr lang="en-GB" sz="3200" dirty="0">
                <a:solidFill>
                  <a:srgbClr val="0000FF"/>
                </a:solidFill>
                <a:latin typeface="Arial Narrow"/>
                <a:ea typeface="ＭＳ Ｐゴシック" charset="0"/>
                <a:cs typeface="Arial Narrow"/>
              </a:rPr>
              <a:t>(11-P04-VIE)</a:t>
            </a:r>
            <a:br>
              <a:rPr lang="en-GB" sz="3200" dirty="0">
                <a:solidFill>
                  <a:srgbClr val="0000FF"/>
                </a:solidFill>
                <a:latin typeface="Arial Narrow"/>
                <a:ea typeface="ＭＳ Ｐゴシック" charset="0"/>
                <a:cs typeface="Arial Narrow"/>
              </a:rPr>
            </a:br>
            <a:r>
              <a:rPr lang="en-GB" sz="3200" b="0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ＭＳ Ｐゴシック" charset="0"/>
                <a:cs typeface="Times New Roman"/>
              </a:rPr>
              <a:t>Website: http://danida.vnu.edu.vn</a:t>
            </a:r>
            <a:r>
              <a:rPr lang="en-GB" sz="3200" dirty="0">
                <a:solidFill>
                  <a:srgbClr val="0000FF"/>
                </a:solidFill>
                <a:latin typeface="Arial Narrow"/>
                <a:ea typeface="ＭＳ Ｐゴシック" charset="0"/>
                <a:cs typeface="Arial Narrow"/>
              </a:rPr>
              <a:t/>
            </a:r>
            <a:br>
              <a:rPr lang="en-GB" sz="3200" dirty="0">
                <a:solidFill>
                  <a:srgbClr val="0000FF"/>
                </a:solidFill>
                <a:latin typeface="Arial Narrow"/>
                <a:ea typeface="ＭＳ Ｐゴシック" charset="0"/>
                <a:cs typeface="Arial Narrow"/>
              </a:rPr>
            </a:br>
            <a:r>
              <a:rPr lang="en-GB" sz="3200" dirty="0">
                <a:solidFill>
                  <a:srgbClr val="0000FF"/>
                </a:solidFill>
                <a:latin typeface="Arial Narrow"/>
                <a:ea typeface="ＭＳ Ｐゴシック" charset="0"/>
                <a:cs typeface="Arial Narrow"/>
              </a:rPr>
              <a:t>-----------------------</a:t>
            </a:r>
            <a:br>
              <a:rPr lang="en-GB" sz="3200" dirty="0">
                <a:solidFill>
                  <a:srgbClr val="0000FF"/>
                </a:solidFill>
                <a:latin typeface="Arial Narrow"/>
                <a:ea typeface="ＭＳ Ｐゴシック" charset="0"/>
                <a:cs typeface="Arial Narrow"/>
              </a:rPr>
            </a:br>
            <a:r>
              <a:rPr lang="en-US" sz="3200">
                <a:solidFill>
                  <a:srgbClr val="FF0000"/>
                </a:solidFill>
                <a:latin typeface="Arial Narrow"/>
                <a:ea typeface="ＭＳ Ｐゴシック" charset="0"/>
                <a:cs typeface="Arial Narrow"/>
              </a:rPr>
              <a:t>Closing Workshop – December 19, 2015</a:t>
            </a:r>
            <a:endParaRPr lang="en-US" sz="3200" i="1" dirty="0">
              <a:solidFill>
                <a:srgbClr val="FF0000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570697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488"/>
            <a:ext cx="8229600" cy="523708"/>
          </a:xfrm>
        </p:spPr>
        <p:txBody>
          <a:bodyPr>
            <a:normAutofit fontScale="90000"/>
          </a:bodyPr>
          <a:lstStyle/>
          <a:p>
            <a:r>
              <a:rPr lang="en-US"/>
              <a:t>Project Progress in term of TOR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1208721"/>
              </p:ext>
            </p:extLst>
          </p:nvPr>
        </p:nvGraphicFramePr>
        <p:xfrm>
          <a:off x="153988" y="1564743"/>
          <a:ext cx="8775699" cy="5163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212"/>
                <a:gridCol w="5672667"/>
                <a:gridCol w="2291820"/>
              </a:tblGrid>
              <a:tr h="405203"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latin typeface="Times New Roman"/>
                          <a:cs typeface="Times New Roman"/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latin typeface="Times New Roman"/>
                          <a:cs typeface="Times New Roman"/>
                        </a:rPr>
                        <a:t>Outputs/Results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latin typeface="Times New Roman"/>
                          <a:cs typeface="Times New Roman"/>
                        </a:rPr>
                        <a:t>Progress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7072"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Scientific reports on</a:t>
                      </a:r>
                      <a:r>
                        <a:rPr lang="en-US" sz="220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2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assessment of CC-induced WD to socio-economic structures and infrastructures</a:t>
                      </a:r>
                      <a:r>
                        <a:rPr lang="en-US" sz="2200">
                          <a:effectLst/>
                          <a:latin typeface="Times New Roman"/>
                          <a:cs typeface="Times New Roman"/>
                        </a:rPr>
                        <a:t> and </a:t>
                      </a:r>
                      <a:r>
                        <a:rPr lang="en-US" sz="22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Analysis of adaptive possibility of stake holders and proposals of the policy of the integration of the adaptation to CC into the “New rural development programme” </a:t>
                      </a:r>
                      <a:endParaRPr lang="en-US" sz="220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latin typeface="Times New Roman"/>
                          <a:cs typeface="Times New Roman"/>
                        </a:rPr>
                        <a:t>Done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577"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Report on Vulnerability of agriculture and aquaculture</a:t>
                      </a:r>
                      <a:r>
                        <a:rPr lang="en-US" sz="2200">
                          <a:effectLst/>
                          <a:latin typeface="Times New Roman"/>
                          <a:cs typeface="Times New Roman"/>
                        </a:rPr>
                        <a:t> to CC</a:t>
                      </a:r>
                      <a:endParaRPr lang="en-US" sz="220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latin typeface="Times New Roman"/>
                          <a:cs typeface="Times New Roman"/>
                        </a:rPr>
                        <a:t>Done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203"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latin typeface="Times New Roman"/>
                          <a:cs typeface="Times New Roman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Standardized database to the PIS</a:t>
                      </a:r>
                      <a:endParaRPr lang="en-US" sz="220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2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Almost Done?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577"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latin typeface="Times New Roman"/>
                          <a:cs typeface="Times New Roman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2 peer-reviewed articles published in international journals </a:t>
                      </a:r>
                      <a:endParaRPr lang="en-US" sz="220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latin typeface="Times New Roman"/>
                          <a:cs typeface="Times New Roman"/>
                        </a:rPr>
                        <a:t>02 Conf. Proc,</a:t>
                      </a:r>
                      <a:r>
                        <a:rPr lang="en-US" sz="2200" baseline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200" baseline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01 Joint paper?</a:t>
                      </a:r>
                      <a:endParaRPr lang="en-US" sz="220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027"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latin typeface="Times New Roman"/>
                          <a:cs typeface="Times New Roman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>
                          <a:latin typeface="Times New Roman"/>
                          <a:cs typeface="Times New Roman"/>
                        </a:rPr>
                        <a:t>Training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latin typeface="Times New Roman"/>
                          <a:cs typeface="Times New Roman"/>
                        </a:rPr>
                        <a:t>01 MSc students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287867" y="558805"/>
            <a:ext cx="8398933" cy="880215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Char char=""/>
              <a:defRPr sz="2800" kern="1200">
                <a:solidFill>
                  <a:srgbClr val="000090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Times New Roman"/>
                <a:ea typeface="+mn-ea"/>
                <a:cs typeface="Times New Roman"/>
              </a:defRPr>
            </a:lvl1pPr>
            <a:lvl2pPr marL="914400" indent="-457200" algn="l" defTabSz="914400" rtl="0" eaLnBrk="1" latinLnBrk="0" hangingPunct="1">
              <a:spcBef>
                <a:spcPts val="1000"/>
              </a:spcBef>
              <a:spcAft>
                <a:spcPts val="0"/>
              </a:spcAft>
              <a:buSzPct val="90000"/>
              <a:buFont typeface="Wingdings" pitchFamily="2" charset="2"/>
              <a:buChar char=""/>
              <a:defRPr sz="2400" kern="1200">
                <a:solidFill>
                  <a:srgbClr val="000090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Times New Roman"/>
                <a:ea typeface="+mn-ea"/>
                <a:cs typeface="Times New Roman"/>
              </a:defRPr>
            </a:lvl2pPr>
            <a:lvl3pPr marL="1371600" indent="-457200" algn="l" defTabSz="914400" rtl="0" eaLnBrk="1" latinLnBrk="0" hangingPunct="1">
              <a:spcBef>
                <a:spcPts val="1000"/>
              </a:spcBef>
              <a:spcAft>
                <a:spcPts val="0"/>
              </a:spcAft>
              <a:buSzPct val="90000"/>
              <a:buFont typeface="Wingdings" pitchFamily="2" charset="2"/>
              <a:buChar char=""/>
              <a:defRPr sz="2400" kern="1200">
                <a:solidFill>
                  <a:srgbClr val="000090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Times New Roman"/>
                <a:ea typeface="+mn-ea"/>
                <a:cs typeface="Times New Roman"/>
              </a:defRPr>
            </a:lvl3pPr>
            <a:lvl4pPr marL="1828800" indent="-457200" algn="l" defTabSz="914400" rtl="0" eaLnBrk="1" latinLnBrk="0" hangingPunct="1">
              <a:spcBef>
                <a:spcPts val="1000"/>
              </a:spcBef>
              <a:spcAft>
                <a:spcPts val="0"/>
              </a:spcAft>
              <a:buSzPct val="90000"/>
              <a:buFont typeface="Wingdings" pitchFamily="2" charset="2"/>
              <a:buChar char=""/>
              <a:defRPr sz="2000" kern="1200">
                <a:solidFill>
                  <a:srgbClr val="000090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Times New Roman"/>
                <a:ea typeface="+mn-ea"/>
                <a:cs typeface="Times New Roman"/>
              </a:defRPr>
            </a:lvl4pPr>
            <a:lvl5pPr marL="2286000" indent="-457200" algn="l" defTabSz="914400" rtl="0" eaLnBrk="1" latinLnBrk="0" hangingPunct="1">
              <a:spcBef>
                <a:spcPts val="1000"/>
              </a:spcBef>
              <a:spcAft>
                <a:spcPts val="0"/>
              </a:spcAft>
              <a:buSzPct val="90000"/>
              <a:buFont typeface="Wingdings" pitchFamily="2" charset="2"/>
              <a:buChar char=""/>
              <a:defRPr sz="2000" kern="1200">
                <a:solidFill>
                  <a:srgbClr val="000090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Times New Roman"/>
                <a:ea typeface="+mn-ea"/>
                <a:cs typeface="Times New Roman"/>
              </a:defRPr>
            </a:lvl5pPr>
            <a:lvl6pPr marL="2743200" indent="-457200" algn="l" defTabSz="914400" rtl="0" eaLnBrk="1" latinLnBrk="0" hangingPunct="1">
              <a:spcBef>
                <a:spcPts val="1000"/>
              </a:spcBef>
              <a:buSzPct val="90000"/>
              <a:buFont typeface="Wingdings" pitchFamily="2" charset="2"/>
              <a:buChar char="{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000"/>
              </a:spcBef>
              <a:buSzPct val="90000"/>
              <a:buFont typeface="Wingdings" pitchFamily="2" charset="2"/>
              <a:buChar char="|"/>
              <a:defRPr lang="en-US" sz="1800" kern="1200" baseline="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000"/>
              </a:spcBef>
              <a:buSzPct val="90000"/>
              <a:buFont typeface="Wingdings" pitchFamily="2" charset="2"/>
              <a:buChar char="{"/>
              <a:defRPr lang="en-US" sz="1800" kern="1200" baseline="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000"/>
              </a:spcBef>
              <a:buSzPct val="90000"/>
              <a:buFont typeface="Wingdings" pitchFamily="2" charset="2"/>
              <a:buChar char="|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"/>
              </a:spcBef>
            </a:pPr>
            <a:r>
              <a:rPr lang="en-US"/>
              <a:t>WP5: Impact and Vulnerability Assessment  </a:t>
            </a:r>
          </a:p>
          <a:p>
            <a:pPr lvl="1">
              <a:spcBef>
                <a:spcPts val="200"/>
              </a:spcBef>
            </a:pPr>
            <a:r>
              <a:rPr lang="en-US"/>
              <a:t>Leaded by Dr. Man Quang Huy</a:t>
            </a:r>
          </a:p>
        </p:txBody>
      </p:sp>
    </p:spTree>
    <p:extLst>
      <p:ext uri="{BB962C8B-B14F-4D97-AF65-F5344CB8AC3E}">
        <p14:creationId xmlns:p14="http://schemas.microsoft.com/office/powerpoint/2010/main" val="3204273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488"/>
            <a:ext cx="8229600" cy="523708"/>
          </a:xfrm>
        </p:spPr>
        <p:txBody>
          <a:bodyPr>
            <a:normAutofit fontScale="90000"/>
          </a:bodyPr>
          <a:lstStyle/>
          <a:p>
            <a:r>
              <a:rPr lang="en-US"/>
              <a:t>Project Progress in term of TOR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8695116"/>
              </p:ext>
            </p:extLst>
          </p:nvPr>
        </p:nvGraphicFramePr>
        <p:xfrm>
          <a:off x="153988" y="1971135"/>
          <a:ext cx="8775699" cy="3849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212"/>
                <a:gridCol w="4919115"/>
                <a:gridCol w="3045372"/>
              </a:tblGrid>
              <a:tr h="405203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Outputs/Results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Progress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670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Online GPIS installed on server with complete database, working properly</a:t>
                      </a:r>
                      <a:r>
                        <a:rPr lang="en-US" sz="240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endParaRPr lang="en-US" sz="240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Almost Done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577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GPIS document</a:t>
                      </a:r>
                      <a:r>
                        <a:rPr lang="en-US" sz="240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endParaRPr lang="en-US" sz="240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 In Progress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203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Training for local people</a:t>
                      </a:r>
                      <a:endParaRPr lang="en-US" sz="240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 02 training workshops, </a:t>
                      </a:r>
                      <a:r>
                        <a:rPr lang="en-US" sz="24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01 more?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577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1 peer-reviewed articles published in international journals </a:t>
                      </a:r>
                      <a:endParaRPr lang="en-US" sz="240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01 Conf. Proceedings</a:t>
                      </a:r>
                    </a:p>
                    <a:p>
                      <a:pPr algn="ctr"/>
                      <a:r>
                        <a:rPr lang="en-US" sz="24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01 more ISI paper?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33867" y="863599"/>
            <a:ext cx="8929686" cy="880215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Char char=""/>
              <a:defRPr sz="2800" kern="1200">
                <a:solidFill>
                  <a:srgbClr val="000090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Times New Roman"/>
                <a:ea typeface="+mn-ea"/>
                <a:cs typeface="Times New Roman"/>
              </a:defRPr>
            </a:lvl1pPr>
            <a:lvl2pPr marL="914400" indent="-457200" algn="l" defTabSz="914400" rtl="0" eaLnBrk="1" latinLnBrk="0" hangingPunct="1">
              <a:spcBef>
                <a:spcPts val="1000"/>
              </a:spcBef>
              <a:spcAft>
                <a:spcPts val="0"/>
              </a:spcAft>
              <a:buSzPct val="90000"/>
              <a:buFont typeface="Wingdings" pitchFamily="2" charset="2"/>
              <a:buChar char=""/>
              <a:defRPr sz="2400" kern="1200">
                <a:solidFill>
                  <a:srgbClr val="000090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Times New Roman"/>
                <a:ea typeface="+mn-ea"/>
                <a:cs typeface="Times New Roman"/>
              </a:defRPr>
            </a:lvl2pPr>
            <a:lvl3pPr marL="1371600" indent="-457200" algn="l" defTabSz="914400" rtl="0" eaLnBrk="1" latinLnBrk="0" hangingPunct="1">
              <a:spcBef>
                <a:spcPts val="1000"/>
              </a:spcBef>
              <a:spcAft>
                <a:spcPts val="0"/>
              </a:spcAft>
              <a:buSzPct val="90000"/>
              <a:buFont typeface="Wingdings" pitchFamily="2" charset="2"/>
              <a:buChar char=""/>
              <a:defRPr sz="2400" kern="1200">
                <a:solidFill>
                  <a:srgbClr val="000090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Times New Roman"/>
                <a:ea typeface="+mn-ea"/>
                <a:cs typeface="Times New Roman"/>
              </a:defRPr>
            </a:lvl3pPr>
            <a:lvl4pPr marL="1828800" indent="-457200" algn="l" defTabSz="914400" rtl="0" eaLnBrk="1" latinLnBrk="0" hangingPunct="1">
              <a:spcBef>
                <a:spcPts val="1000"/>
              </a:spcBef>
              <a:spcAft>
                <a:spcPts val="0"/>
              </a:spcAft>
              <a:buSzPct val="90000"/>
              <a:buFont typeface="Wingdings" pitchFamily="2" charset="2"/>
              <a:buChar char=""/>
              <a:defRPr sz="2000" kern="1200">
                <a:solidFill>
                  <a:srgbClr val="000090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Times New Roman"/>
                <a:ea typeface="+mn-ea"/>
                <a:cs typeface="Times New Roman"/>
              </a:defRPr>
            </a:lvl4pPr>
            <a:lvl5pPr marL="2286000" indent="-457200" algn="l" defTabSz="914400" rtl="0" eaLnBrk="1" latinLnBrk="0" hangingPunct="1">
              <a:spcBef>
                <a:spcPts val="1000"/>
              </a:spcBef>
              <a:spcAft>
                <a:spcPts val="0"/>
              </a:spcAft>
              <a:buSzPct val="90000"/>
              <a:buFont typeface="Wingdings" pitchFamily="2" charset="2"/>
              <a:buChar char=""/>
              <a:defRPr sz="2000" kern="1200">
                <a:solidFill>
                  <a:srgbClr val="000090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Times New Roman"/>
                <a:ea typeface="+mn-ea"/>
                <a:cs typeface="Times New Roman"/>
              </a:defRPr>
            </a:lvl5pPr>
            <a:lvl6pPr marL="2743200" indent="-457200" algn="l" defTabSz="914400" rtl="0" eaLnBrk="1" latinLnBrk="0" hangingPunct="1">
              <a:spcBef>
                <a:spcPts val="1000"/>
              </a:spcBef>
              <a:buSzPct val="90000"/>
              <a:buFont typeface="Wingdings" pitchFamily="2" charset="2"/>
              <a:buChar char="{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000"/>
              </a:spcBef>
              <a:buSzPct val="90000"/>
              <a:buFont typeface="Wingdings" pitchFamily="2" charset="2"/>
              <a:buChar char="|"/>
              <a:defRPr lang="en-US" sz="1800" kern="1200" baseline="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000"/>
              </a:spcBef>
              <a:buSzPct val="90000"/>
              <a:buFont typeface="Wingdings" pitchFamily="2" charset="2"/>
              <a:buChar char="{"/>
              <a:defRPr lang="en-US" sz="1800" kern="1200" baseline="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000"/>
              </a:spcBef>
              <a:buSzPct val="90000"/>
              <a:buFont typeface="Wingdings" pitchFamily="2" charset="2"/>
              <a:buChar char="|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"/>
              </a:spcBef>
            </a:pPr>
            <a:r>
              <a:rPr lang="en-US"/>
              <a:t>WP6: GIS-based PIS Development   </a:t>
            </a:r>
          </a:p>
          <a:p>
            <a:pPr lvl="1">
              <a:spcBef>
                <a:spcPts val="200"/>
              </a:spcBef>
            </a:pPr>
            <a:r>
              <a:rPr lang="en-US"/>
              <a:t>Leaded by Dr. Bui Quang Thanh and MSc Nguyen Trung Kien</a:t>
            </a:r>
          </a:p>
        </p:txBody>
      </p:sp>
    </p:spTree>
    <p:extLst>
      <p:ext uri="{BB962C8B-B14F-4D97-AF65-F5344CB8AC3E}">
        <p14:creationId xmlns:p14="http://schemas.microsoft.com/office/powerpoint/2010/main" val="3715531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Progress in term of 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950" y="1005689"/>
            <a:ext cx="8775161" cy="738446"/>
          </a:xfrm>
        </p:spPr>
        <p:txBody>
          <a:bodyPr>
            <a:normAutofit fontScale="92500" lnSpcReduction="20000"/>
          </a:bodyPr>
          <a:lstStyle/>
          <a:p>
            <a:r>
              <a:rPr lang="en-US">
                <a:effectLst/>
              </a:rPr>
              <a:t>Summary of TOR of Danish researchers’ Contributions to the WPs 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62996"/>
              </p:ext>
            </p:extLst>
          </p:nvPr>
        </p:nvGraphicFramePr>
        <p:xfrm>
          <a:off x="153950" y="1820335"/>
          <a:ext cx="8775161" cy="4614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383"/>
                <a:gridCol w="3014134"/>
                <a:gridCol w="677333"/>
                <a:gridCol w="677333"/>
                <a:gridCol w="677333"/>
                <a:gridCol w="677333"/>
                <a:gridCol w="677333"/>
                <a:gridCol w="829734"/>
                <a:gridCol w="1021245"/>
              </a:tblGrid>
              <a:tr h="769055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Full name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WP2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WP3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WP4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WP5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WP6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Papers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Progress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055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Dr. Ole Bruun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?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055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Dr. Thorkil Casse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b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055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Dr. Mogens Buch-Hansen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b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055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Dr. Olivier Rubin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055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Dr. Mette Fog Olwig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?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304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158"/>
            <a:ext cx="8229600" cy="701204"/>
          </a:xfrm>
        </p:spPr>
        <p:txBody>
          <a:bodyPr>
            <a:normAutofit/>
          </a:bodyPr>
          <a:lstStyle/>
          <a:p>
            <a:r>
              <a:rPr lang="en-US"/>
              <a:t>Highlight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809" y="1219200"/>
            <a:ext cx="8748139" cy="546044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/>
              <a:t>Scientific papers: 7/4 ISI, 10 Proceedings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/>
              <a:t>Capacity building: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/>
              <a:t>03 Researchers visited Japan and RUC for writing papers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/>
              <a:t>3 PhD students have been sending to short training abroad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/>
              <a:t>10 researchers participated International Workshops/Conferences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/>
              <a:t>Interdisciplinary Team Working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/>
              <a:t>PIS: Weather forecast Component has been added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/>
              <a:t>Close cooperations with local people</a:t>
            </a:r>
          </a:p>
        </p:txBody>
      </p:sp>
    </p:spTree>
    <p:extLst>
      <p:ext uri="{BB962C8B-B14F-4D97-AF65-F5344CB8AC3E}">
        <p14:creationId xmlns:p14="http://schemas.microsoft.com/office/powerpoint/2010/main" val="1468528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Limitations/Weaknesses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/>
              <a:t>Training: 4/3 PhD and 4/4 MSc Students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solidFill>
                  <a:srgbClr val="FF0000"/>
                </a:solidFill>
              </a:rPr>
              <a:t>01/04 PhD, 03/04 MSc succefully defensed thesis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/>
              <a:t>PIS: N</a:t>
            </a:r>
            <a:r>
              <a:rPr lang="en-US" sz="3600" b="1">
                <a:effectLst/>
              </a:rPr>
              <a:t>ot meet the requirements as expected</a:t>
            </a:r>
            <a:r>
              <a:rPr lang="en-US" sz="3600">
                <a:effectLst/>
              </a:rPr>
              <a:t> </a:t>
            </a:r>
            <a:endParaRPr lang="en-US" sz="360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200" b="1">
                <a:solidFill>
                  <a:srgbClr val="FF0000"/>
                </a:solidFill>
              </a:rPr>
              <a:t>It is not easy to understand for most local people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/>
              <a:t>Other?</a:t>
            </a:r>
          </a:p>
        </p:txBody>
      </p:sp>
    </p:spTree>
    <p:extLst>
      <p:ext uri="{BB962C8B-B14F-4D97-AF65-F5344CB8AC3E}">
        <p14:creationId xmlns:p14="http://schemas.microsoft.com/office/powerpoint/2010/main" val="1237029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9174"/>
            <a:ext cx="8229600" cy="840610"/>
          </a:xfrm>
        </p:spPr>
        <p:txBody>
          <a:bodyPr/>
          <a:lstStyle/>
          <a:p>
            <a:r>
              <a:rPr lang="en-US"/>
              <a:t>Further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867" y="878186"/>
            <a:ext cx="8602133" cy="562421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/>
              <a:t>To improve the PIS</a:t>
            </a:r>
            <a:endParaRPr lang="en-US" b="1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r>
              <a:rPr lang="en-US"/>
              <a:t>At least 03 training workshops for local people</a:t>
            </a:r>
          </a:p>
          <a:p>
            <a:pPr>
              <a:spcBef>
                <a:spcPts val="600"/>
              </a:spcBef>
            </a:pPr>
            <a:r>
              <a:rPr lang="en-US"/>
              <a:t>To complete the final project report in Vietnamese</a:t>
            </a:r>
          </a:p>
          <a:p>
            <a:pPr>
              <a:spcBef>
                <a:spcPts val="600"/>
              </a:spcBef>
            </a:pPr>
            <a:r>
              <a:rPr lang="en-US"/>
              <a:t>Wrting final report to DFC, including accouting report</a:t>
            </a:r>
          </a:p>
          <a:p>
            <a:pPr lvl="1">
              <a:spcBef>
                <a:spcPts val="600"/>
              </a:spcBef>
            </a:pPr>
            <a:r>
              <a:rPr lang="en-US"/>
              <a:t>Need contributions from the Danish Partner</a:t>
            </a:r>
          </a:p>
          <a:p>
            <a:pPr>
              <a:spcBef>
                <a:spcPts val="6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908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50" y="2814987"/>
            <a:ext cx="8775161" cy="718497"/>
          </a:xfrm>
        </p:spPr>
        <p:txBody>
          <a:bodyPr/>
          <a:lstStyle/>
          <a:p>
            <a:r>
              <a:rPr lang="en-US" dirty="0" smtClean="0"/>
              <a:t>Thank you very much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583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619" y="971823"/>
            <a:ext cx="8262132" cy="5446972"/>
          </a:xfrm>
        </p:spPr>
        <p:txBody>
          <a:bodyPr>
            <a:normAutofit/>
          </a:bodyPr>
          <a:lstStyle/>
          <a:p>
            <a:r>
              <a:rPr lang="en-US" sz="3200" dirty="0"/>
              <a:t>Project Activities - Overview</a:t>
            </a:r>
          </a:p>
          <a:p>
            <a:r>
              <a:rPr lang="en-US" sz="3200"/>
              <a:t>Project Management</a:t>
            </a:r>
          </a:p>
          <a:p>
            <a:r>
              <a:rPr lang="en-US" sz="3200"/>
              <a:t>Outputs/Results and Progresses</a:t>
            </a:r>
          </a:p>
          <a:p>
            <a:r>
              <a:rPr lang="en-US" sz="3200"/>
              <a:t>Project Progress in term of TOR</a:t>
            </a:r>
          </a:p>
          <a:p>
            <a:r>
              <a:rPr lang="en-US" sz="3200"/>
              <a:t>Highlight Results</a:t>
            </a:r>
          </a:p>
          <a:p>
            <a:r>
              <a:rPr lang="en-US" sz="3200"/>
              <a:t>Further Activities</a:t>
            </a:r>
          </a:p>
        </p:txBody>
      </p:sp>
    </p:spTree>
    <p:extLst>
      <p:ext uri="{BB962C8B-B14F-4D97-AF65-F5344CB8AC3E}">
        <p14:creationId xmlns:p14="http://schemas.microsoft.com/office/powerpoint/2010/main" val="3134499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Activities (1)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58" r="-2758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778000" y="1116406"/>
            <a:ext cx="3894664" cy="54209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Char char=""/>
              <a:defRPr sz="2800" kern="1200">
                <a:solidFill>
                  <a:srgbClr val="000090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Times New Roman"/>
                <a:ea typeface="+mn-ea"/>
                <a:cs typeface="Times New Roman"/>
              </a:defRPr>
            </a:lvl1pPr>
            <a:lvl2pPr marL="914400" indent="-457200" algn="l" defTabSz="914400" rtl="0" eaLnBrk="1" latinLnBrk="0" hangingPunct="1">
              <a:spcBef>
                <a:spcPts val="1000"/>
              </a:spcBef>
              <a:spcAft>
                <a:spcPts val="0"/>
              </a:spcAft>
              <a:buSzPct val="90000"/>
              <a:buFont typeface="Wingdings" pitchFamily="2" charset="2"/>
              <a:buChar char=""/>
              <a:defRPr sz="2400" kern="1200">
                <a:solidFill>
                  <a:srgbClr val="000090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Times New Roman"/>
                <a:ea typeface="+mn-ea"/>
                <a:cs typeface="Times New Roman"/>
              </a:defRPr>
            </a:lvl2pPr>
            <a:lvl3pPr marL="1371600" indent="-457200" algn="l" defTabSz="914400" rtl="0" eaLnBrk="1" latinLnBrk="0" hangingPunct="1">
              <a:spcBef>
                <a:spcPts val="1000"/>
              </a:spcBef>
              <a:spcAft>
                <a:spcPts val="0"/>
              </a:spcAft>
              <a:buSzPct val="90000"/>
              <a:buFont typeface="Wingdings" pitchFamily="2" charset="2"/>
              <a:buChar char=""/>
              <a:defRPr sz="2400" kern="1200">
                <a:solidFill>
                  <a:srgbClr val="000090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Times New Roman"/>
                <a:ea typeface="+mn-ea"/>
                <a:cs typeface="Times New Roman"/>
              </a:defRPr>
            </a:lvl3pPr>
            <a:lvl4pPr marL="1828800" indent="-457200" algn="l" defTabSz="914400" rtl="0" eaLnBrk="1" latinLnBrk="0" hangingPunct="1">
              <a:spcBef>
                <a:spcPts val="1000"/>
              </a:spcBef>
              <a:spcAft>
                <a:spcPts val="0"/>
              </a:spcAft>
              <a:buSzPct val="90000"/>
              <a:buFont typeface="Wingdings" pitchFamily="2" charset="2"/>
              <a:buChar char=""/>
              <a:defRPr sz="2000" kern="1200">
                <a:solidFill>
                  <a:srgbClr val="000090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Times New Roman"/>
                <a:ea typeface="+mn-ea"/>
                <a:cs typeface="Times New Roman"/>
              </a:defRPr>
            </a:lvl4pPr>
            <a:lvl5pPr marL="2286000" indent="-457200" algn="l" defTabSz="914400" rtl="0" eaLnBrk="1" latinLnBrk="0" hangingPunct="1">
              <a:spcBef>
                <a:spcPts val="1000"/>
              </a:spcBef>
              <a:spcAft>
                <a:spcPts val="0"/>
              </a:spcAft>
              <a:buSzPct val="90000"/>
              <a:buFont typeface="Wingdings" pitchFamily="2" charset="2"/>
              <a:buChar char=""/>
              <a:defRPr sz="2000" kern="1200">
                <a:solidFill>
                  <a:srgbClr val="000090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Times New Roman"/>
                <a:ea typeface="+mn-ea"/>
                <a:cs typeface="Times New Roman"/>
              </a:defRPr>
            </a:lvl5pPr>
            <a:lvl6pPr marL="2743200" indent="-457200" algn="l" defTabSz="914400" rtl="0" eaLnBrk="1" latinLnBrk="0" hangingPunct="1">
              <a:spcBef>
                <a:spcPts val="1000"/>
              </a:spcBef>
              <a:buSzPct val="90000"/>
              <a:buFont typeface="Wingdings" pitchFamily="2" charset="2"/>
              <a:buChar char="{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000"/>
              </a:spcBef>
              <a:buSzPct val="90000"/>
              <a:buFont typeface="Wingdings" pitchFamily="2" charset="2"/>
              <a:buChar char="|"/>
              <a:defRPr lang="en-US" sz="1800" kern="1200" baseline="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000"/>
              </a:spcBef>
              <a:buSzPct val="90000"/>
              <a:buFont typeface="Wingdings" pitchFamily="2" charset="2"/>
              <a:buChar char="{"/>
              <a:defRPr lang="en-US" sz="1800" kern="1200" baseline="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000"/>
              </a:spcBef>
              <a:buSzPct val="90000"/>
              <a:buFont typeface="Wingdings" pitchFamily="2" charset="2"/>
              <a:buChar char="|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effectLst/>
              </a:rPr>
              <a:t>WP1: Data inventory </a:t>
            </a:r>
            <a:endParaRPr lang="en-US" dirty="0" smtClean="0">
              <a:effectLst/>
            </a:endParaRPr>
          </a:p>
          <a:p>
            <a:r>
              <a:rPr lang="en-US" dirty="0">
                <a:effectLst/>
              </a:rPr>
              <a:t>WP3: Assessment of Climate Change and Extreme Climate Events </a:t>
            </a:r>
            <a:endParaRPr lang="en-US" dirty="0" smtClean="0">
              <a:effectLst/>
            </a:endParaRPr>
          </a:p>
          <a:p>
            <a:r>
              <a:rPr lang="en-US" dirty="0">
                <a:effectLst/>
              </a:rPr>
              <a:t>WP4: Water Disaster Assessment and Analysis </a:t>
            </a:r>
            <a:endParaRPr lang="en-US" dirty="0" smtClean="0">
              <a:effectLst/>
            </a:endParaRPr>
          </a:p>
          <a:p>
            <a:r>
              <a:rPr lang="en-US" dirty="0">
                <a:effectLst/>
              </a:rPr>
              <a:t>WP2: Indigenous Knowledge Integration </a:t>
            </a:r>
          </a:p>
          <a:p>
            <a:r>
              <a:rPr lang="en-US" dirty="0">
                <a:effectLst/>
              </a:rPr>
              <a:t>WP5: Impact and Vulnerability Assessment </a:t>
            </a:r>
            <a:endParaRPr lang="en-US" dirty="0" smtClean="0">
              <a:effectLst/>
            </a:endParaRPr>
          </a:p>
          <a:p>
            <a:r>
              <a:rPr lang="en-US" dirty="0">
                <a:effectLst/>
              </a:rPr>
              <a:t>WP6: GIS-based Participatory Information System Development </a:t>
            </a:r>
          </a:p>
        </p:txBody>
      </p:sp>
    </p:spTree>
    <p:extLst>
      <p:ext uri="{BB962C8B-B14F-4D97-AF65-F5344CB8AC3E}">
        <p14:creationId xmlns:p14="http://schemas.microsoft.com/office/powerpoint/2010/main" val="2693420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</a:t>
            </a:r>
            <a:r>
              <a:rPr lang="en-US" dirty="0" smtClean="0"/>
              <a:t>Activities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950" y="845478"/>
            <a:ext cx="8775161" cy="5792389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US" dirty="0">
                <a:effectLst/>
              </a:rPr>
              <a:t>RESEARCH ACTIVITIES </a:t>
            </a:r>
            <a:endParaRPr lang="en-US" dirty="0" smtClean="0">
              <a:effectLst/>
            </a:endParaRPr>
          </a:p>
          <a:p>
            <a:pPr lvl="1">
              <a:spcBef>
                <a:spcPts val="600"/>
              </a:spcBef>
            </a:pPr>
            <a:r>
              <a:rPr lang="en-US" dirty="0">
                <a:effectLst/>
              </a:rPr>
              <a:t>WP1: Data inventory </a:t>
            </a:r>
            <a:endParaRPr lang="en-US" dirty="0" smtClean="0">
              <a:effectLst/>
            </a:endParaRPr>
          </a:p>
          <a:p>
            <a:pPr lvl="1">
              <a:spcBef>
                <a:spcPts val="600"/>
              </a:spcBef>
            </a:pPr>
            <a:r>
              <a:rPr lang="en-US" dirty="0">
                <a:effectLst/>
              </a:rPr>
              <a:t>WP2: Indigenous Knowledge Integration </a:t>
            </a:r>
            <a:endParaRPr lang="en-US" dirty="0" smtClean="0">
              <a:effectLst/>
            </a:endParaRPr>
          </a:p>
          <a:p>
            <a:pPr lvl="1">
              <a:spcBef>
                <a:spcPts val="600"/>
              </a:spcBef>
            </a:pPr>
            <a:r>
              <a:rPr lang="en-US" dirty="0">
                <a:effectLst/>
              </a:rPr>
              <a:t>WP3: Assessment of Climate Change and Extreme Climate Events </a:t>
            </a:r>
            <a:endParaRPr lang="en-US" dirty="0" smtClean="0">
              <a:effectLst/>
            </a:endParaRPr>
          </a:p>
          <a:p>
            <a:pPr lvl="1">
              <a:spcBef>
                <a:spcPts val="600"/>
              </a:spcBef>
            </a:pPr>
            <a:r>
              <a:rPr lang="en-US" dirty="0">
                <a:effectLst/>
              </a:rPr>
              <a:t>WP4: Water Disaster Assessment and Analysis </a:t>
            </a:r>
            <a:endParaRPr lang="en-US" dirty="0" smtClean="0">
              <a:effectLst/>
            </a:endParaRPr>
          </a:p>
          <a:p>
            <a:pPr lvl="1">
              <a:spcBef>
                <a:spcPts val="600"/>
              </a:spcBef>
            </a:pPr>
            <a:r>
              <a:rPr lang="en-US" dirty="0">
                <a:effectLst/>
              </a:rPr>
              <a:t>WP5: Impact and Vulnerability Assessment </a:t>
            </a:r>
            <a:endParaRPr lang="en-US" dirty="0" smtClean="0">
              <a:effectLst/>
            </a:endParaRPr>
          </a:p>
          <a:p>
            <a:pPr lvl="1">
              <a:spcBef>
                <a:spcPts val="600"/>
              </a:spcBef>
            </a:pPr>
            <a:r>
              <a:rPr lang="en-US" dirty="0">
                <a:effectLst/>
              </a:rPr>
              <a:t>WP6: GIS-based Participatory Information System Development </a:t>
            </a:r>
          </a:p>
          <a:p>
            <a:pPr>
              <a:spcBef>
                <a:spcPts val="600"/>
              </a:spcBef>
            </a:pPr>
            <a:r>
              <a:rPr lang="en-US" cap="small" dirty="0">
                <a:effectLst/>
              </a:rPr>
              <a:t>OTHER ACTIVITIES</a:t>
            </a:r>
            <a:r>
              <a:rPr lang="en-US" dirty="0">
                <a:effectLst/>
              </a:rPr>
              <a:t>  </a:t>
            </a:r>
          </a:p>
          <a:p>
            <a:pPr lvl="1">
              <a:spcBef>
                <a:spcPts val="600"/>
              </a:spcBef>
            </a:pPr>
            <a:r>
              <a:rPr lang="en-US" dirty="0">
                <a:effectLst/>
              </a:rPr>
              <a:t>WP7: Training and Staff Exchange  </a:t>
            </a:r>
          </a:p>
          <a:p>
            <a:pPr lvl="1">
              <a:spcBef>
                <a:spcPts val="600"/>
              </a:spcBef>
            </a:pPr>
            <a:r>
              <a:rPr lang="en-US" dirty="0">
                <a:effectLst/>
              </a:rPr>
              <a:t>WP8: Provision Of Equipment  </a:t>
            </a:r>
          </a:p>
          <a:p>
            <a:pPr lvl="1">
              <a:spcBef>
                <a:spcPts val="600"/>
              </a:spcBef>
            </a:pPr>
            <a:r>
              <a:rPr lang="en-US" dirty="0">
                <a:effectLst/>
              </a:rPr>
              <a:t>WP9: Dissemination </a:t>
            </a:r>
          </a:p>
          <a:p>
            <a:pPr>
              <a:spcBef>
                <a:spcPts val="600"/>
              </a:spcBef>
            </a:pPr>
            <a:r>
              <a:rPr lang="en-US" dirty="0">
                <a:effectLst/>
              </a:rPr>
              <a:t>For more detail: </a:t>
            </a:r>
            <a:r>
              <a:rPr lang="en-US" dirty="0">
                <a:effectLst/>
                <a:hlinkClick r:id="rId2"/>
              </a:rPr>
              <a:t>http://danida.vnu.edu.vn/cpis/en/cat/17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96935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50" y="89648"/>
            <a:ext cx="8775161" cy="589692"/>
          </a:xfrm>
        </p:spPr>
        <p:txBody>
          <a:bodyPr/>
          <a:lstStyle/>
          <a:p>
            <a:r>
              <a:rPr lang="en-US" dirty="0">
                <a:effectLst/>
              </a:rPr>
              <a:t>PROJECT MANAGEMENT </a:t>
            </a:r>
            <a:endParaRPr lang="en-US" dirty="0"/>
          </a:p>
        </p:txBody>
      </p:sp>
      <p:sp>
        <p:nvSpPr>
          <p:cNvPr id="4" name="Bent Arrow 3"/>
          <p:cNvSpPr/>
          <p:nvPr/>
        </p:nvSpPr>
        <p:spPr>
          <a:xfrm flipH="1">
            <a:off x="7890252" y="1214989"/>
            <a:ext cx="585103" cy="1222276"/>
          </a:xfrm>
          <a:prstGeom prst="bentArrow">
            <a:avLst/>
          </a:prstGeom>
          <a:solidFill>
            <a:srgbClr val="FF0000"/>
          </a:solidFill>
          <a:ln>
            <a:solidFill>
              <a:srgbClr val="0000FF"/>
            </a:solidFill>
          </a:ln>
          <a:effectLst>
            <a:reflection blurRad="12700" stA="20000" endPos="35000" dist="63500" dir="5400000" sy="-100000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26219" y="841572"/>
            <a:ext cx="7064035" cy="98455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/>
              <a:cs typeface="Times New Roman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69344" y="2178829"/>
            <a:ext cx="8091532" cy="4494710"/>
          </a:xfrm>
          <a:prstGeom prst="roundRect">
            <a:avLst/>
          </a:prstGeom>
          <a:pattFill prst="wdUpDiag">
            <a:fgClr>
              <a:schemeClr val="accent5">
                <a:lumMod val="40000"/>
                <a:lumOff val="60000"/>
              </a:schemeClr>
            </a:fgClr>
            <a:bgClr>
              <a:schemeClr val="accent3">
                <a:lumMod val="40000"/>
                <a:lumOff val="60000"/>
              </a:schemeClr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/>
              <a:cs typeface="Times New Roman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53297" y="4578018"/>
            <a:ext cx="6222059" cy="78479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/>
              <a:cs typeface="Times New Roman"/>
            </a:endParaRPr>
          </a:p>
        </p:txBody>
      </p:sp>
      <p:cxnSp>
        <p:nvCxnSpPr>
          <p:cNvPr id="8" name="Straight Connector 7"/>
          <p:cNvCxnSpPr>
            <a:stCxn id="13" idx="3"/>
            <a:endCxn id="15" idx="1"/>
          </p:cNvCxnSpPr>
          <p:nvPr/>
        </p:nvCxnSpPr>
        <p:spPr>
          <a:xfrm>
            <a:off x="2672590" y="1360104"/>
            <a:ext cx="3355216" cy="0"/>
          </a:xfrm>
          <a:prstGeom prst="line">
            <a:avLst/>
          </a:prstGeom>
          <a:ln w="5715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29521" y="2323633"/>
            <a:ext cx="1557340" cy="52322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/>
                <a:cs typeface="Times New Roman"/>
              </a:rPr>
              <a:t>HUS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47307" y="3765678"/>
            <a:ext cx="3086702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/>
                <a:cs typeface="Times New Roman"/>
              </a:rPr>
              <a:t>Project Director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82069" y="2956670"/>
            <a:ext cx="4065696" cy="46166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/>
                <a:cs typeface="Times New Roman"/>
              </a:rPr>
              <a:t>Project </a:t>
            </a:r>
            <a:r>
              <a:rPr lang="en-US" sz="2400" b="1" dirty="0" smtClean="0">
                <a:latin typeface="Times New Roman"/>
                <a:cs typeface="Times New Roman"/>
              </a:rPr>
              <a:t>Management Board</a:t>
            </a:r>
            <a:endParaRPr lang="en-US" sz="2400" b="1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09511" y="5796701"/>
            <a:ext cx="3086702" cy="7616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tIns="140400" bIns="187200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800" b="1" dirty="0" smtClean="0">
                <a:latin typeface="Times New Roman"/>
                <a:cs typeface="Times New Roman"/>
              </a:rPr>
              <a:t>Project </a:t>
            </a:r>
            <a:r>
              <a:rPr lang="en-US" sz="2800" b="1" dirty="0">
                <a:latin typeface="Times New Roman"/>
                <a:cs typeface="Times New Roman"/>
              </a:rPr>
              <a:t>Activities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52631" y="1067716"/>
            <a:ext cx="1519959" cy="5847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/>
                <a:cs typeface="Times New Roman"/>
              </a:rPr>
              <a:t>VNU</a:t>
            </a:r>
            <a:endParaRPr lang="en-US" sz="3200" b="1" dirty="0">
              <a:latin typeface="Times New Roman"/>
              <a:cs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04816" y="1067716"/>
            <a:ext cx="1519959" cy="5847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/>
                <a:cs typeface="Times New Roman"/>
              </a:rPr>
              <a:t>DFC</a:t>
            </a:r>
            <a:endParaRPr lang="en-US" sz="3200" b="1" dirty="0">
              <a:latin typeface="Times New Roman"/>
              <a:cs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27806" y="1067716"/>
            <a:ext cx="1519959" cy="5847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/>
                <a:cs typeface="Times New Roman"/>
              </a:rPr>
              <a:t>MOST</a:t>
            </a:r>
            <a:endParaRPr lang="en-US" sz="3200" b="1" dirty="0">
              <a:latin typeface="Times New Roman"/>
              <a:cs typeface="Times New Roman"/>
            </a:endParaRPr>
          </a:p>
        </p:txBody>
      </p:sp>
      <p:cxnSp>
        <p:nvCxnSpPr>
          <p:cNvPr id="16" name="Straight Connector 15"/>
          <p:cNvCxnSpPr>
            <a:endCxn id="21" idx="1"/>
          </p:cNvCxnSpPr>
          <p:nvPr/>
        </p:nvCxnSpPr>
        <p:spPr>
          <a:xfrm flipV="1">
            <a:off x="4759345" y="4958581"/>
            <a:ext cx="1225648" cy="4990"/>
          </a:xfrm>
          <a:prstGeom prst="line">
            <a:avLst/>
          </a:prstGeom>
          <a:ln w="57150" cmpd="sng">
            <a:solidFill>
              <a:srgbClr val="0000FF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804597" y="4319447"/>
            <a:ext cx="1585108" cy="393804"/>
          </a:xfrm>
          <a:prstGeom prst="line">
            <a:avLst/>
          </a:prstGeom>
          <a:ln w="5715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389705" y="4319447"/>
            <a:ext cx="1749818" cy="393804"/>
          </a:xfrm>
          <a:prstGeom prst="line">
            <a:avLst/>
          </a:prstGeom>
          <a:ln w="5715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2"/>
          </p:cNvCxnSpPr>
          <p:nvPr/>
        </p:nvCxnSpPr>
        <p:spPr>
          <a:xfrm>
            <a:off x="5514917" y="3418335"/>
            <a:ext cx="0" cy="347343"/>
          </a:xfrm>
          <a:prstGeom prst="straightConnector1">
            <a:avLst/>
          </a:prstGeom>
          <a:ln w="57150" cmpd="sng">
            <a:solidFill>
              <a:srgbClr val="00009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50286" y="4696971"/>
            <a:ext cx="2309059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/>
                <a:cs typeface="Times New Roman"/>
              </a:rPr>
              <a:t>VN Teams</a:t>
            </a:r>
            <a:endParaRPr lang="en-US" sz="2800" b="1" dirty="0">
              <a:latin typeface="Times New Roman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84993" y="4696971"/>
            <a:ext cx="2309059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/>
                <a:cs typeface="Times New Roman"/>
              </a:rPr>
              <a:t>DN Teams</a:t>
            </a:r>
            <a:endParaRPr lang="en-US" sz="2800" b="1" dirty="0">
              <a:latin typeface="Times New Roman"/>
              <a:cs typeface="Times New Roman"/>
            </a:endParaRPr>
          </a:p>
        </p:txBody>
      </p:sp>
      <p:cxnSp>
        <p:nvCxnSpPr>
          <p:cNvPr id="22" name="Straight Connector 21"/>
          <p:cNvCxnSpPr>
            <a:stCxn id="13" idx="2"/>
            <a:endCxn id="9" idx="0"/>
          </p:cNvCxnSpPr>
          <p:nvPr/>
        </p:nvCxnSpPr>
        <p:spPr>
          <a:xfrm flipH="1">
            <a:off x="1908191" y="1652492"/>
            <a:ext cx="4420" cy="671141"/>
          </a:xfrm>
          <a:prstGeom prst="line">
            <a:avLst/>
          </a:prstGeom>
          <a:ln w="5715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2681420" y="2582380"/>
            <a:ext cx="800649" cy="642101"/>
          </a:xfrm>
          <a:custGeom>
            <a:avLst/>
            <a:gdLst>
              <a:gd name="connsiteX0" fmla="*/ 0 w 1141662"/>
              <a:gd name="connsiteY0" fmla="*/ 0 h 642101"/>
              <a:gd name="connsiteX1" fmla="*/ 385311 w 1141662"/>
              <a:gd name="connsiteY1" fmla="*/ 0 h 642101"/>
              <a:gd name="connsiteX2" fmla="*/ 399582 w 1141662"/>
              <a:gd name="connsiteY2" fmla="*/ 642101 h 642101"/>
              <a:gd name="connsiteX3" fmla="*/ 1141662 w 1141662"/>
              <a:gd name="connsiteY3" fmla="*/ 627832 h 64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1662" h="642101">
                <a:moveTo>
                  <a:pt x="0" y="0"/>
                </a:moveTo>
                <a:lnTo>
                  <a:pt x="385311" y="0"/>
                </a:lnTo>
                <a:lnTo>
                  <a:pt x="399582" y="642101"/>
                </a:lnTo>
                <a:lnTo>
                  <a:pt x="1141662" y="627832"/>
                </a:lnTo>
              </a:path>
            </a:pathLst>
          </a:custGeom>
          <a:ln w="57150" cmpd="sng">
            <a:solidFill>
              <a:srgbClr val="0000FF"/>
            </a:solidFill>
            <a:prstDash val="solid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imes New Roman"/>
              <a:cs typeface="Times New Roman"/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4607970" y="5362808"/>
            <a:ext cx="1498431" cy="433893"/>
          </a:xfrm>
          <a:prstGeom prst="downArrow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/>
              <a:cs typeface="Times New Roman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934431" y="1654900"/>
            <a:ext cx="0" cy="1284203"/>
          </a:xfrm>
          <a:prstGeom prst="straightConnector1">
            <a:avLst/>
          </a:prstGeom>
          <a:ln w="57150" cmpd="sng">
            <a:solidFill>
              <a:srgbClr val="00009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656616" y="1652492"/>
            <a:ext cx="0" cy="1304178"/>
          </a:xfrm>
          <a:prstGeom prst="straightConnector1">
            <a:avLst/>
          </a:prstGeom>
          <a:ln w="57150" cmpd="sng">
            <a:solidFill>
              <a:srgbClr val="00009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Freeform 26"/>
          <p:cNvSpPr/>
          <p:nvPr/>
        </p:nvSpPr>
        <p:spPr>
          <a:xfrm>
            <a:off x="2210485" y="1640631"/>
            <a:ext cx="2154887" cy="1298472"/>
          </a:xfrm>
          <a:custGeom>
            <a:avLst/>
            <a:gdLst>
              <a:gd name="connsiteX0" fmla="*/ 0 w 2154887"/>
              <a:gd name="connsiteY0" fmla="*/ 0 h 1298472"/>
              <a:gd name="connsiteX1" fmla="*/ 0 w 2154887"/>
              <a:gd name="connsiteY1" fmla="*/ 456606 h 1298472"/>
              <a:gd name="connsiteX2" fmla="*/ 2154887 w 2154887"/>
              <a:gd name="connsiteY2" fmla="*/ 456606 h 1298472"/>
              <a:gd name="connsiteX3" fmla="*/ 2140616 w 2154887"/>
              <a:gd name="connsiteY3" fmla="*/ 1298472 h 1298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4887" h="1298472">
                <a:moveTo>
                  <a:pt x="0" y="0"/>
                </a:moveTo>
                <a:lnTo>
                  <a:pt x="0" y="456606"/>
                </a:lnTo>
                <a:lnTo>
                  <a:pt x="2154887" y="456606"/>
                </a:lnTo>
                <a:lnTo>
                  <a:pt x="2140616" y="1298472"/>
                </a:lnTo>
              </a:path>
            </a:pathLst>
          </a:custGeom>
          <a:ln w="57150" cmpd="sng">
            <a:solidFill>
              <a:srgbClr val="FF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03916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0" grpId="0" animBg="1"/>
      <p:bldP spid="21" grpId="0" animBg="1"/>
      <p:bldP spid="23" grpId="0" animBg="1"/>
      <p:bldP spid="24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50" y="21915"/>
            <a:ext cx="8775161" cy="718497"/>
          </a:xfrm>
        </p:spPr>
        <p:txBody>
          <a:bodyPr/>
          <a:lstStyle/>
          <a:p>
            <a:r>
              <a:rPr lang="en-US"/>
              <a:t>Outputs/Results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1174023"/>
              </p:ext>
            </p:extLst>
          </p:nvPr>
        </p:nvGraphicFramePr>
        <p:xfrm>
          <a:off x="84665" y="846676"/>
          <a:ext cx="8974671" cy="526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280"/>
                <a:gridCol w="3798490"/>
                <a:gridCol w="4396901"/>
              </a:tblGrid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Times New Roman"/>
                          <a:cs typeface="Times New Roman"/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>
                          <a:solidFill>
                            <a:schemeClr val="lt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Expected</a:t>
                      </a:r>
                      <a:endParaRPr lang="en-US" sz="200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Times New Roman"/>
                          <a:cs typeface="Times New Roman"/>
                        </a:rPr>
                        <a:t>Last Outputs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An integrative working model to establish the information system</a:t>
                      </a:r>
                      <a:r>
                        <a:rPr lang="en-US" sz="200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endParaRPr lang="en-US" sz="200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/>
                          <a:cs typeface="Times New Roman"/>
                        </a:rPr>
                        <a:t>Working teams: Scientists, Autorities and Communities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 Participatory Information System (PIS) for vulnerability reduction and resilience enhancement</a:t>
                      </a:r>
                      <a:r>
                        <a:rPr lang="en-US" sz="200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endParaRPr lang="en-US" sz="200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/>
                          <a:cs typeface="Times New Roman"/>
                        </a:rPr>
                        <a:t>Web-based PIS in Vietnamese: </a:t>
                      </a:r>
                    </a:p>
                    <a:p>
                      <a:r>
                        <a:rPr lang="en-US" sz="2000">
                          <a:latin typeface="Times New Roman"/>
                          <a:cs typeface="Times New Roman"/>
                        </a:rPr>
                        <a:t>http://danida.vnu.edu.vn:8083/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Times New Roman"/>
                          <a:cs typeface="Times New Roman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Human resources:</a:t>
                      </a:r>
                      <a:r>
                        <a:rPr lang="en-US" sz="2000" kern="1200" baseline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en-US" sz="2000" kern="12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3 PhD and 4 Master students</a:t>
                      </a: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,</a:t>
                      </a:r>
                      <a:r>
                        <a:rPr lang="en-US" sz="2000" kern="1200" baseline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training workshops for local community</a:t>
                      </a:r>
                      <a:endParaRPr lang="en-US" sz="200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 PhD and 4 MSc students</a:t>
                      </a:r>
                      <a:r>
                        <a:rPr lang="en-US" sz="1800">
                          <a:latin typeface="Times New Roman"/>
                          <a:cs typeface="Times New Roman"/>
                        </a:rPr>
                        <a:t> have been involved</a:t>
                      </a:r>
                      <a:r>
                        <a:rPr lang="en-US" sz="1800" baseline="0">
                          <a:latin typeface="Times New Roman"/>
                          <a:cs typeface="Times New Roman"/>
                        </a:rPr>
                        <a:t> in the project. </a:t>
                      </a:r>
                      <a:r>
                        <a:rPr lang="en-US" sz="1800" b="1" baseline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01 PhD &amp; 03 MSc succefully defensed their Thesis</a:t>
                      </a:r>
                    </a:p>
                    <a:p>
                      <a:r>
                        <a:rPr lang="en-US" sz="1800" b="1" baseline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02 training workshops for local people</a:t>
                      </a:r>
                      <a:endParaRPr lang="en-US" sz="2000" b="1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Times New Roman"/>
                          <a:cs typeface="Times New Roman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/>
                          <a:cs typeface="Times New Roman"/>
                        </a:rPr>
                        <a:t>Publicastions: </a:t>
                      </a:r>
                      <a:r>
                        <a:rPr lang="en-US" sz="2000" kern="12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3-4 peer-reviewed articles</a:t>
                      </a:r>
                      <a:r>
                        <a:rPr lang="en-US" sz="200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endParaRPr lang="en-US" sz="200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7 ISI</a:t>
                      </a:r>
                      <a:r>
                        <a:rPr lang="en-US" sz="2000" baseline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papers, 10 workshop/conf proceedings, </a:t>
                      </a:r>
                      <a:r>
                        <a:rPr lang="en-US" sz="2000" b="1" baseline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02 Joint papers</a:t>
                      </a:r>
                      <a:endParaRPr lang="en-US" sz="2000" b="1">
                        <a:solidFill>
                          <a:srgbClr val="00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Times New Roman"/>
                          <a:cs typeface="Times New Roman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Reinforced collaboration and cooperation between</a:t>
                      </a:r>
                      <a:r>
                        <a:rPr lang="en-US" sz="2000" kern="1200" baseline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scientists</a:t>
                      </a:r>
                      <a:endParaRPr lang="en-US" sz="200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Interdisciplinary and International Working Teams,</a:t>
                      </a:r>
                      <a:r>
                        <a:rPr lang="en-US" sz="2000" kern="1200" baseline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Joint Field Surveys</a:t>
                      </a:r>
                      <a:endParaRPr lang="en-US" sz="200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956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488"/>
            <a:ext cx="8229600" cy="523708"/>
          </a:xfrm>
        </p:spPr>
        <p:txBody>
          <a:bodyPr>
            <a:normAutofit fontScale="90000"/>
          </a:bodyPr>
          <a:lstStyle/>
          <a:p>
            <a:r>
              <a:rPr lang="en-US"/>
              <a:t>Project Progress in term of TOR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2277114"/>
              </p:ext>
            </p:extLst>
          </p:nvPr>
        </p:nvGraphicFramePr>
        <p:xfrm>
          <a:off x="153988" y="1835670"/>
          <a:ext cx="8775699" cy="4649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212"/>
                <a:gridCol w="5039254"/>
                <a:gridCol w="2925233"/>
              </a:tblGrid>
              <a:tr h="516645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Outputs/Results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Progress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590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Scientific reports on</a:t>
                      </a:r>
                      <a:r>
                        <a:rPr lang="en-US" sz="240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4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Study design, field survey manuals,</a:t>
                      </a:r>
                      <a:r>
                        <a:rPr lang="en-US" sz="2400" kern="1200" baseline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en-US" sz="24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Methodologies and results of data processing, data analysis on IK in adaptation to CC-induced WD</a:t>
                      </a:r>
                      <a:r>
                        <a:rPr lang="en-US" sz="240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endParaRPr lang="en-US" sz="240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Done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645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Field surveys, data collection on IK </a:t>
                      </a:r>
                      <a:endParaRPr lang="en-US" sz="240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Done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959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Construction of database on IK in adaptation to CC-induced WD for</a:t>
                      </a:r>
                      <a:r>
                        <a:rPr lang="en-US" sz="2400" kern="1200" baseline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PIS</a:t>
                      </a:r>
                      <a:endParaRPr lang="en-US" sz="240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Almost Done?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959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2 peer-reviewed articles published in international journals </a:t>
                      </a:r>
                      <a:endParaRPr lang="en-US" sz="240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01 Conf. Proc.</a:t>
                      </a:r>
                    </a:p>
                    <a:p>
                      <a:pPr algn="ctr"/>
                      <a:r>
                        <a:rPr lang="en-US" sz="2400" b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01 Joint Paper ?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287867" y="745068"/>
            <a:ext cx="8398933" cy="965200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Char char=""/>
              <a:defRPr sz="2800" kern="1200">
                <a:solidFill>
                  <a:srgbClr val="000090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Times New Roman"/>
                <a:ea typeface="+mn-ea"/>
                <a:cs typeface="Times New Roman"/>
              </a:defRPr>
            </a:lvl1pPr>
            <a:lvl2pPr marL="914400" indent="-457200" algn="l" defTabSz="914400" rtl="0" eaLnBrk="1" latinLnBrk="0" hangingPunct="1">
              <a:spcBef>
                <a:spcPts val="1000"/>
              </a:spcBef>
              <a:spcAft>
                <a:spcPts val="0"/>
              </a:spcAft>
              <a:buSzPct val="90000"/>
              <a:buFont typeface="Wingdings" pitchFamily="2" charset="2"/>
              <a:buChar char=""/>
              <a:defRPr sz="2400" kern="1200">
                <a:solidFill>
                  <a:srgbClr val="000090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Times New Roman"/>
                <a:ea typeface="+mn-ea"/>
                <a:cs typeface="Times New Roman"/>
              </a:defRPr>
            </a:lvl2pPr>
            <a:lvl3pPr marL="1371600" indent="-457200" algn="l" defTabSz="914400" rtl="0" eaLnBrk="1" latinLnBrk="0" hangingPunct="1">
              <a:spcBef>
                <a:spcPts val="1000"/>
              </a:spcBef>
              <a:spcAft>
                <a:spcPts val="0"/>
              </a:spcAft>
              <a:buSzPct val="90000"/>
              <a:buFont typeface="Wingdings" pitchFamily="2" charset="2"/>
              <a:buChar char=""/>
              <a:defRPr sz="2400" kern="1200">
                <a:solidFill>
                  <a:srgbClr val="000090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Times New Roman"/>
                <a:ea typeface="+mn-ea"/>
                <a:cs typeface="Times New Roman"/>
              </a:defRPr>
            </a:lvl3pPr>
            <a:lvl4pPr marL="1828800" indent="-457200" algn="l" defTabSz="914400" rtl="0" eaLnBrk="1" latinLnBrk="0" hangingPunct="1">
              <a:spcBef>
                <a:spcPts val="1000"/>
              </a:spcBef>
              <a:spcAft>
                <a:spcPts val="0"/>
              </a:spcAft>
              <a:buSzPct val="90000"/>
              <a:buFont typeface="Wingdings" pitchFamily="2" charset="2"/>
              <a:buChar char=""/>
              <a:defRPr sz="2000" kern="1200">
                <a:solidFill>
                  <a:srgbClr val="000090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Times New Roman"/>
                <a:ea typeface="+mn-ea"/>
                <a:cs typeface="Times New Roman"/>
              </a:defRPr>
            </a:lvl4pPr>
            <a:lvl5pPr marL="2286000" indent="-457200" algn="l" defTabSz="914400" rtl="0" eaLnBrk="1" latinLnBrk="0" hangingPunct="1">
              <a:spcBef>
                <a:spcPts val="1000"/>
              </a:spcBef>
              <a:spcAft>
                <a:spcPts val="0"/>
              </a:spcAft>
              <a:buSzPct val="90000"/>
              <a:buFont typeface="Wingdings" pitchFamily="2" charset="2"/>
              <a:buChar char=""/>
              <a:defRPr sz="2000" kern="1200">
                <a:solidFill>
                  <a:srgbClr val="000090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Times New Roman"/>
                <a:ea typeface="+mn-ea"/>
                <a:cs typeface="Times New Roman"/>
              </a:defRPr>
            </a:lvl5pPr>
            <a:lvl6pPr marL="2743200" indent="-457200" algn="l" defTabSz="914400" rtl="0" eaLnBrk="1" latinLnBrk="0" hangingPunct="1">
              <a:spcBef>
                <a:spcPts val="1000"/>
              </a:spcBef>
              <a:buSzPct val="90000"/>
              <a:buFont typeface="Wingdings" pitchFamily="2" charset="2"/>
              <a:buChar char="{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000"/>
              </a:spcBef>
              <a:buSzPct val="90000"/>
              <a:buFont typeface="Wingdings" pitchFamily="2" charset="2"/>
              <a:buChar char="|"/>
              <a:defRPr lang="en-US" sz="1800" kern="1200" baseline="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000"/>
              </a:spcBef>
              <a:buSzPct val="90000"/>
              <a:buFont typeface="Wingdings" pitchFamily="2" charset="2"/>
              <a:buChar char="{"/>
              <a:defRPr lang="en-US" sz="1800" kern="1200" baseline="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000"/>
              </a:spcBef>
              <a:buSzPct val="90000"/>
              <a:buFont typeface="Wingdings" pitchFamily="2" charset="2"/>
              <a:buChar char="|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"/>
              </a:spcBef>
            </a:pPr>
            <a:r>
              <a:rPr lang="en-US"/>
              <a:t>WP2: Indigenous Knowledge Integration </a:t>
            </a:r>
          </a:p>
          <a:p>
            <a:pPr lvl="1">
              <a:spcBef>
                <a:spcPts val="200"/>
              </a:spcBef>
            </a:pPr>
            <a:r>
              <a:rPr lang="en-US"/>
              <a:t>Leaded by Dr. Luu Bich Ngoc</a:t>
            </a:r>
          </a:p>
        </p:txBody>
      </p:sp>
    </p:spTree>
    <p:extLst>
      <p:ext uri="{BB962C8B-B14F-4D97-AF65-F5344CB8AC3E}">
        <p14:creationId xmlns:p14="http://schemas.microsoft.com/office/powerpoint/2010/main" val="704577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488"/>
            <a:ext cx="8229600" cy="523708"/>
          </a:xfrm>
        </p:spPr>
        <p:txBody>
          <a:bodyPr>
            <a:normAutofit fontScale="90000"/>
          </a:bodyPr>
          <a:lstStyle/>
          <a:p>
            <a:r>
              <a:rPr lang="en-US"/>
              <a:t>Project Progress in term of TOR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4369162"/>
              </p:ext>
            </p:extLst>
          </p:nvPr>
        </p:nvGraphicFramePr>
        <p:xfrm>
          <a:off x="153988" y="1886469"/>
          <a:ext cx="8775699" cy="4562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212"/>
                <a:gridCol w="5039254"/>
                <a:gridCol w="2925233"/>
              </a:tblGrid>
              <a:tr h="516645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Outputs/Results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Progress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5818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Scientific reports on</a:t>
                      </a:r>
                      <a:r>
                        <a:rPr lang="en-US" sz="240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4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Observed and Projected CC and ECE Change in NHQ</a:t>
                      </a:r>
                      <a:endParaRPr lang="en-US" sz="240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Done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645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Extracting</a:t>
                      </a:r>
                      <a:r>
                        <a:rPr lang="en-US" sz="2400" kern="1200" baseline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CC data for WP4</a:t>
                      </a:r>
                      <a:endParaRPr lang="en-US" sz="240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Done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3355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Construction of database on CC for</a:t>
                      </a:r>
                      <a:r>
                        <a:rPr lang="en-US" sz="2400" kern="1200" baseline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PIS</a:t>
                      </a:r>
                      <a:endParaRPr lang="en-US" sz="240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Done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959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2 peer-reviewed articles published in international journals </a:t>
                      </a:r>
                      <a:endParaRPr lang="en-US" sz="240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04 ISI papers and 04 Conf. Proceedings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959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Times New Roman"/>
                          <a:cs typeface="Times New Roman"/>
                        </a:rPr>
                        <a:t>1 PhD and 2 MSc Students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02 PhD and 02 MSc students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287867" y="745068"/>
            <a:ext cx="8398933" cy="965200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Char char=""/>
              <a:defRPr sz="2800" kern="1200">
                <a:solidFill>
                  <a:srgbClr val="000090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Times New Roman"/>
                <a:ea typeface="+mn-ea"/>
                <a:cs typeface="Times New Roman"/>
              </a:defRPr>
            </a:lvl1pPr>
            <a:lvl2pPr marL="914400" indent="-457200" algn="l" defTabSz="914400" rtl="0" eaLnBrk="1" latinLnBrk="0" hangingPunct="1">
              <a:spcBef>
                <a:spcPts val="1000"/>
              </a:spcBef>
              <a:spcAft>
                <a:spcPts val="0"/>
              </a:spcAft>
              <a:buSzPct val="90000"/>
              <a:buFont typeface="Wingdings" pitchFamily="2" charset="2"/>
              <a:buChar char=""/>
              <a:defRPr sz="2400" kern="1200">
                <a:solidFill>
                  <a:srgbClr val="000090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Times New Roman"/>
                <a:ea typeface="+mn-ea"/>
                <a:cs typeface="Times New Roman"/>
              </a:defRPr>
            </a:lvl2pPr>
            <a:lvl3pPr marL="1371600" indent="-457200" algn="l" defTabSz="914400" rtl="0" eaLnBrk="1" latinLnBrk="0" hangingPunct="1">
              <a:spcBef>
                <a:spcPts val="1000"/>
              </a:spcBef>
              <a:spcAft>
                <a:spcPts val="0"/>
              </a:spcAft>
              <a:buSzPct val="90000"/>
              <a:buFont typeface="Wingdings" pitchFamily="2" charset="2"/>
              <a:buChar char=""/>
              <a:defRPr sz="2400" kern="1200">
                <a:solidFill>
                  <a:srgbClr val="000090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Times New Roman"/>
                <a:ea typeface="+mn-ea"/>
                <a:cs typeface="Times New Roman"/>
              </a:defRPr>
            </a:lvl3pPr>
            <a:lvl4pPr marL="1828800" indent="-457200" algn="l" defTabSz="914400" rtl="0" eaLnBrk="1" latinLnBrk="0" hangingPunct="1">
              <a:spcBef>
                <a:spcPts val="1000"/>
              </a:spcBef>
              <a:spcAft>
                <a:spcPts val="0"/>
              </a:spcAft>
              <a:buSzPct val="90000"/>
              <a:buFont typeface="Wingdings" pitchFamily="2" charset="2"/>
              <a:buChar char=""/>
              <a:defRPr sz="2000" kern="1200">
                <a:solidFill>
                  <a:srgbClr val="000090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Times New Roman"/>
                <a:ea typeface="+mn-ea"/>
                <a:cs typeface="Times New Roman"/>
              </a:defRPr>
            </a:lvl4pPr>
            <a:lvl5pPr marL="2286000" indent="-457200" algn="l" defTabSz="914400" rtl="0" eaLnBrk="1" latinLnBrk="0" hangingPunct="1">
              <a:spcBef>
                <a:spcPts val="1000"/>
              </a:spcBef>
              <a:spcAft>
                <a:spcPts val="0"/>
              </a:spcAft>
              <a:buSzPct val="90000"/>
              <a:buFont typeface="Wingdings" pitchFamily="2" charset="2"/>
              <a:buChar char=""/>
              <a:defRPr sz="2000" kern="1200">
                <a:solidFill>
                  <a:srgbClr val="000090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Times New Roman"/>
                <a:ea typeface="+mn-ea"/>
                <a:cs typeface="Times New Roman"/>
              </a:defRPr>
            </a:lvl5pPr>
            <a:lvl6pPr marL="2743200" indent="-457200" algn="l" defTabSz="914400" rtl="0" eaLnBrk="1" latinLnBrk="0" hangingPunct="1">
              <a:spcBef>
                <a:spcPts val="1000"/>
              </a:spcBef>
              <a:buSzPct val="90000"/>
              <a:buFont typeface="Wingdings" pitchFamily="2" charset="2"/>
              <a:buChar char="{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000"/>
              </a:spcBef>
              <a:buSzPct val="90000"/>
              <a:buFont typeface="Wingdings" pitchFamily="2" charset="2"/>
              <a:buChar char="|"/>
              <a:defRPr lang="en-US" sz="1800" kern="1200" baseline="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000"/>
              </a:spcBef>
              <a:buSzPct val="90000"/>
              <a:buFont typeface="Wingdings" pitchFamily="2" charset="2"/>
              <a:buChar char="{"/>
              <a:defRPr lang="en-US" sz="1800" kern="1200" baseline="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000"/>
              </a:spcBef>
              <a:buSzPct val="90000"/>
              <a:buFont typeface="Wingdings" pitchFamily="2" charset="2"/>
              <a:buChar char="|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"/>
              </a:spcBef>
            </a:pPr>
            <a:r>
              <a:rPr lang="en-US"/>
              <a:t>WP3: Assessment of CC and ECEs</a:t>
            </a:r>
          </a:p>
          <a:p>
            <a:pPr lvl="1">
              <a:spcBef>
                <a:spcPts val="200"/>
              </a:spcBef>
            </a:pPr>
            <a:r>
              <a:rPr lang="en-US"/>
              <a:t>Leaded by Dr. Ngo Duc Thanh</a:t>
            </a:r>
          </a:p>
        </p:txBody>
      </p:sp>
    </p:spTree>
    <p:extLst>
      <p:ext uri="{BB962C8B-B14F-4D97-AF65-F5344CB8AC3E}">
        <p14:creationId xmlns:p14="http://schemas.microsoft.com/office/powerpoint/2010/main" val="373026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488"/>
            <a:ext cx="8229600" cy="523708"/>
          </a:xfrm>
        </p:spPr>
        <p:txBody>
          <a:bodyPr>
            <a:normAutofit fontScale="90000"/>
          </a:bodyPr>
          <a:lstStyle/>
          <a:p>
            <a:r>
              <a:rPr lang="en-US"/>
              <a:t>Project Progress in term of TOR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965539"/>
              </p:ext>
            </p:extLst>
          </p:nvPr>
        </p:nvGraphicFramePr>
        <p:xfrm>
          <a:off x="153988" y="1493805"/>
          <a:ext cx="8775699" cy="5234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212"/>
                <a:gridCol w="5283200"/>
                <a:gridCol w="2681287"/>
              </a:tblGrid>
              <a:tr h="516645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Outputs/Results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Progress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5818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Scientific reports on</a:t>
                      </a:r>
                      <a:r>
                        <a:rPr lang="en-US" sz="240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4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Assessment of WD</a:t>
                      </a:r>
                      <a:r>
                        <a:rPr lang="en-US" sz="2400">
                          <a:effectLst/>
                          <a:latin typeface="Times New Roman"/>
                          <a:cs typeface="Times New Roman"/>
                        </a:rPr>
                        <a:t> and </a:t>
                      </a:r>
                      <a:r>
                        <a:rPr lang="en-US" sz="24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Vulnerability caused by CC-induced WD to the agriculture and aquaculture sectors</a:t>
                      </a:r>
                      <a:r>
                        <a:rPr lang="en-US" sz="240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endParaRPr lang="en-US" sz="240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Done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645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WD maps in accordance to CC scenarios</a:t>
                      </a:r>
                      <a:r>
                        <a:rPr lang="en-US" sz="240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endParaRPr lang="en-US" sz="240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Done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868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Standardized database to the PIS</a:t>
                      </a:r>
                      <a:endParaRPr lang="en-US" sz="240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Done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959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2 peer-reviewed articles published in international journals </a:t>
                      </a:r>
                      <a:endParaRPr lang="en-US" sz="240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02 Conf. Proc., 01 Joint paper,</a:t>
                      </a:r>
                      <a:r>
                        <a:rPr lang="en-US" sz="2400" baseline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4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01</a:t>
                      </a:r>
                      <a:r>
                        <a:rPr lang="en-US" sz="2400" baseline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ISI paper?</a:t>
                      </a:r>
                      <a:endParaRPr lang="en-US" sz="240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959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Times New Roman"/>
                          <a:cs typeface="Times New Roman"/>
                        </a:rPr>
                        <a:t>1 PhD and 1 MSc Students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/>
                          <a:cs typeface="Times New Roman"/>
                        </a:rPr>
                        <a:t>02 PhD and 01 MSc students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153988" y="552168"/>
            <a:ext cx="8775699" cy="540933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Char char=""/>
              <a:defRPr sz="2800" kern="1200">
                <a:solidFill>
                  <a:srgbClr val="000090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Times New Roman"/>
                <a:ea typeface="+mn-ea"/>
                <a:cs typeface="Times New Roman"/>
              </a:defRPr>
            </a:lvl1pPr>
            <a:lvl2pPr marL="914400" indent="-457200" algn="l" defTabSz="914400" rtl="0" eaLnBrk="1" latinLnBrk="0" hangingPunct="1">
              <a:spcBef>
                <a:spcPts val="1000"/>
              </a:spcBef>
              <a:spcAft>
                <a:spcPts val="0"/>
              </a:spcAft>
              <a:buSzPct val="90000"/>
              <a:buFont typeface="Wingdings" pitchFamily="2" charset="2"/>
              <a:buChar char=""/>
              <a:defRPr sz="2400" kern="1200">
                <a:solidFill>
                  <a:srgbClr val="000090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Times New Roman"/>
                <a:ea typeface="+mn-ea"/>
                <a:cs typeface="Times New Roman"/>
              </a:defRPr>
            </a:lvl2pPr>
            <a:lvl3pPr marL="1371600" indent="-457200" algn="l" defTabSz="914400" rtl="0" eaLnBrk="1" latinLnBrk="0" hangingPunct="1">
              <a:spcBef>
                <a:spcPts val="1000"/>
              </a:spcBef>
              <a:spcAft>
                <a:spcPts val="0"/>
              </a:spcAft>
              <a:buSzPct val="90000"/>
              <a:buFont typeface="Wingdings" pitchFamily="2" charset="2"/>
              <a:buChar char=""/>
              <a:defRPr sz="2400" kern="1200">
                <a:solidFill>
                  <a:srgbClr val="000090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Times New Roman"/>
                <a:ea typeface="+mn-ea"/>
                <a:cs typeface="Times New Roman"/>
              </a:defRPr>
            </a:lvl3pPr>
            <a:lvl4pPr marL="1828800" indent="-457200" algn="l" defTabSz="914400" rtl="0" eaLnBrk="1" latinLnBrk="0" hangingPunct="1">
              <a:spcBef>
                <a:spcPts val="1000"/>
              </a:spcBef>
              <a:spcAft>
                <a:spcPts val="0"/>
              </a:spcAft>
              <a:buSzPct val="90000"/>
              <a:buFont typeface="Wingdings" pitchFamily="2" charset="2"/>
              <a:buChar char=""/>
              <a:defRPr sz="2000" kern="1200">
                <a:solidFill>
                  <a:srgbClr val="000090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Times New Roman"/>
                <a:ea typeface="+mn-ea"/>
                <a:cs typeface="Times New Roman"/>
              </a:defRPr>
            </a:lvl4pPr>
            <a:lvl5pPr marL="2286000" indent="-457200" algn="l" defTabSz="914400" rtl="0" eaLnBrk="1" latinLnBrk="0" hangingPunct="1">
              <a:spcBef>
                <a:spcPts val="1000"/>
              </a:spcBef>
              <a:spcAft>
                <a:spcPts val="0"/>
              </a:spcAft>
              <a:buSzPct val="90000"/>
              <a:buFont typeface="Wingdings" pitchFamily="2" charset="2"/>
              <a:buChar char=""/>
              <a:defRPr sz="2000" kern="1200">
                <a:solidFill>
                  <a:srgbClr val="000090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Times New Roman"/>
                <a:ea typeface="+mn-ea"/>
                <a:cs typeface="Times New Roman"/>
              </a:defRPr>
            </a:lvl5pPr>
            <a:lvl6pPr marL="2743200" indent="-457200" algn="l" defTabSz="914400" rtl="0" eaLnBrk="1" latinLnBrk="0" hangingPunct="1">
              <a:spcBef>
                <a:spcPts val="1000"/>
              </a:spcBef>
              <a:buSzPct val="90000"/>
              <a:buFont typeface="Wingdings" pitchFamily="2" charset="2"/>
              <a:buChar char="{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000"/>
              </a:spcBef>
              <a:buSzPct val="90000"/>
              <a:buFont typeface="Wingdings" pitchFamily="2" charset="2"/>
              <a:buChar char="|"/>
              <a:defRPr lang="en-US" sz="1800" kern="1200" baseline="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000"/>
              </a:spcBef>
              <a:buSzPct val="90000"/>
              <a:buFont typeface="Wingdings" pitchFamily="2" charset="2"/>
              <a:buChar char="{"/>
              <a:defRPr lang="en-US" sz="1800" kern="1200" baseline="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000"/>
              </a:spcBef>
              <a:buSzPct val="90000"/>
              <a:buFont typeface="Wingdings" pitchFamily="2" charset="2"/>
              <a:buChar char="|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"/>
              </a:spcBef>
            </a:pPr>
            <a:r>
              <a:rPr lang="en-US"/>
              <a:t>WP4: Water Disaster Assessment and Analysis </a:t>
            </a:r>
          </a:p>
          <a:p>
            <a:pPr lvl="1">
              <a:spcBef>
                <a:spcPts val="200"/>
              </a:spcBef>
            </a:pPr>
            <a:r>
              <a:rPr lang="en-US"/>
              <a:t>Leaded by Dr. Tran Ngoc Anh</a:t>
            </a:r>
          </a:p>
        </p:txBody>
      </p:sp>
    </p:spTree>
    <p:extLst>
      <p:ext uri="{BB962C8B-B14F-4D97-AF65-F5344CB8AC3E}">
        <p14:creationId xmlns:p14="http://schemas.microsoft.com/office/powerpoint/2010/main" val="2286492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47536</TotalTime>
  <Words>1028</Words>
  <Application>Microsoft Macintosh PowerPoint</Application>
  <PresentationFormat>On-screen Show (4:3)</PresentationFormat>
  <Paragraphs>238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Summer</vt:lpstr>
      <vt:lpstr>Climate Change-Induced Water Disaster and Participatory Information System for Vulnerability Reduction in North Central Vietnam (CPIS) (11-P04-VIE) Website: http://danida.vnu.edu.vn ----------------------- Closing Workshop – December 19, 2015</vt:lpstr>
      <vt:lpstr>Outline</vt:lpstr>
      <vt:lpstr>Project Activities (1)</vt:lpstr>
      <vt:lpstr>Project Activities (2)</vt:lpstr>
      <vt:lpstr>PROJECT MANAGEMENT </vt:lpstr>
      <vt:lpstr>Outputs/Results</vt:lpstr>
      <vt:lpstr>Project Progress in term of TOR</vt:lpstr>
      <vt:lpstr>Project Progress in term of TOR</vt:lpstr>
      <vt:lpstr>Project Progress in term of TOR</vt:lpstr>
      <vt:lpstr>Project Progress in term of TOR</vt:lpstr>
      <vt:lpstr>Project Progress in term of TOR</vt:lpstr>
      <vt:lpstr>Project Progress in term of TOR</vt:lpstr>
      <vt:lpstr>Highlight Results</vt:lpstr>
      <vt:lpstr>Limitations/Weaknesses</vt:lpstr>
      <vt:lpstr>Further Works</vt:lpstr>
      <vt:lpstr>Thank you very much</vt:lpstr>
    </vt:vector>
  </TitlesOfParts>
  <Company>HUS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Tan PHAN</dc:creator>
  <cp:lastModifiedBy>Tan Phan Van</cp:lastModifiedBy>
  <cp:revision>786</cp:revision>
  <dcterms:created xsi:type="dcterms:W3CDTF">2011-09-07T07:24:36Z</dcterms:created>
  <dcterms:modified xsi:type="dcterms:W3CDTF">2015-12-18T02:16:37Z</dcterms:modified>
</cp:coreProperties>
</file>